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9" r:id="rId4"/>
    <p:sldId id="257" r:id="rId5"/>
    <p:sldId id="260" r:id="rId6"/>
    <p:sldId id="258"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ngram" initials="KWI"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2" d="100"/>
          <a:sy n="72" d="100"/>
        </p:scale>
        <p:origin x="11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pPr/>
              <a:t>8/16/2017</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a:t>
            </a:fld>
            <a:endParaRPr lang="en-US" dirty="0"/>
          </a:p>
        </p:txBody>
      </p:sp>
      <p:sp>
        <p:nvSpPr>
          <p:cNvPr id="9" name="Footer Placeholder 8"/>
          <p:cNvSpPr>
            <a:spLocks noGrp="1"/>
          </p:cNvSpPr>
          <p:nvPr>
            <p:ph type="ftr" sz="quarter" idx="12"/>
          </p:nvPr>
        </p:nvSpPr>
        <p:spPr/>
        <p:txBody>
          <a:bodyPr/>
          <a:lstStyle/>
          <a:p>
            <a:r>
              <a:rPr lang="en-US" dirty="0"/>
              <a:t>Footer 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1D738E-8962-435F-8C43-147B8DD7E819}" type="datetime1">
              <a:rPr lang="en-US" smtClean="0"/>
              <a:pPr/>
              <a:t>8/16/2017</a:t>
            </a:fld>
            <a:endParaRPr lang="en-US" dirty="0"/>
          </a:p>
        </p:txBody>
      </p:sp>
      <p:sp>
        <p:nvSpPr>
          <p:cNvPr id="5" name="Footer Placeholder 4"/>
          <p:cNvSpPr>
            <a:spLocks noGrp="1"/>
          </p:cNvSpPr>
          <p:nvPr>
            <p:ph type="ftr" sz="quarter" idx="11"/>
          </p:nvPr>
        </p:nvSpPr>
        <p:spPr/>
        <p:txBody>
          <a:bodyPr/>
          <a:lstStyle/>
          <a:p>
            <a:r>
              <a:rPr lang="en-US" dirty="0"/>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pPr/>
              <a:t>8/16/2017</a:t>
            </a:fld>
            <a:endParaRPr lang="en-US" dirty="0"/>
          </a:p>
        </p:txBody>
      </p:sp>
      <p:sp>
        <p:nvSpPr>
          <p:cNvPr id="5" name="Footer Placeholder 4"/>
          <p:cNvSpPr>
            <a:spLocks noGrp="1"/>
          </p:cNvSpPr>
          <p:nvPr>
            <p:ph type="ftr" sz="quarter" idx="11"/>
          </p:nvPr>
        </p:nvSpPr>
        <p:spPr/>
        <p:txBody>
          <a:bodyPr/>
          <a:lstStyle/>
          <a:p>
            <a:r>
              <a:rPr lang="en-US" dirty="0"/>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4CF3C7-6809-4F39-BD67-A75817BDDE0A}" type="datetime1">
              <a:rPr lang="en-US" smtClean="0"/>
              <a:pPr/>
              <a:t>8/16/2017</a:t>
            </a:fld>
            <a:endParaRPr lang="en-US" dirty="0"/>
          </a:p>
        </p:txBody>
      </p:sp>
      <p:sp>
        <p:nvSpPr>
          <p:cNvPr id="6" name="Footer Placeholder 5"/>
          <p:cNvSpPr>
            <a:spLocks noGrp="1"/>
          </p:cNvSpPr>
          <p:nvPr>
            <p:ph type="ftr" sz="quarter" idx="11"/>
          </p:nvPr>
        </p:nvSpPr>
        <p:spPr/>
        <p:txBody>
          <a:bodyPr/>
          <a:lstStyle/>
          <a:p>
            <a:r>
              <a:rPr lang="en-US" dirty="0"/>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7EAEB24-CE78-465C-A726-91D0868FA48F}" type="datetime1">
              <a:rPr lang="en-US" smtClean="0"/>
              <a:pPr/>
              <a:t>8/16/2017</a:t>
            </a:fld>
            <a:endParaRPr lang="en-US" dirty="0"/>
          </a:p>
        </p:txBody>
      </p:sp>
      <p:sp>
        <p:nvSpPr>
          <p:cNvPr id="8" name="Footer Placeholder 7"/>
          <p:cNvSpPr>
            <a:spLocks noGrp="1"/>
          </p:cNvSpPr>
          <p:nvPr>
            <p:ph type="ftr" sz="quarter" idx="11"/>
          </p:nvPr>
        </p:nvSpPr>
        <p:spPr/>
        <p:txBody>
          <a:bodyPr/>
          <a:lstStyle/>
          <a:p>
            <a:r>
              <a:rPr lang="en-US" dirty="0"/>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dirty="0"/>
          </a:p>
        </p:txBody>
      </p:sp>
      <p:sp>
        <p:nvSpPr>
          <p:cNvPr id="11" name="Content Placeholder 10"/>
          <p:cNvSpPr>
            <a:spLocks noGrp="1"/>
          </p:cNvSpPr>
          <p:nvPr>
            <p:ph sz="quarter" idx="13"/>
          </p:nvPr>
        </p:nvSpPr>
        <p:spPr>
          <a:xfrm>
            <a:off x="457200" y="2212848"/>
            <a:ext cx="4041648"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pPr/>
              <a:t>8/16/2017</a:t>
            </a:fld>
            <a:endParaRPr lang="en-US" dirty="0"/>
          </a:p>
        </p:txBody>
      </p:sp>
      <p:sp>
        <p:nvSpPr>
          <p:cNvPr id="4" name="Footer Placeholder 3"/>
          <p:cNvSpPr>
            <a:spLocks noGrp="1"/>
          </p:cNvSpPr>
          <p:nvPr>
            <p:ph type="ftr" sz="quarter" idx="11"/>
          </p:nvPr>
        </p:nvSpPr>
        <p:spPr/>
        <p:txBody>
          <a:bodyPr/>
          <a:lstStyle/>
          <a:p>
            <a:r>
              <a:rPr lang="en-US" dirty="0"/>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pPr/>
              <a:t>8/16/2017</a:t>
            </a:fld>
            <a:endParaRPr lang="en-US" dirty="0"/>
          </a:p>
        </p:txBody>
      </p:sp>
      <p:sp>
        <p:nvSpPr>
          <p:cNvPr id="3" name="Footer Placeholder 2"/>
          <p:cNvSpPr>
            <a:spLocks noGrp="1"/>
          </p:cNvSpPr>
          <p:nvPr>
            <p:ph type="ftr" sz="quarter" idx="11"/>
          </p:nvPr>
        </p:nvSpPr>
        <p:spPr/>
        <p:txBody>
          <a:bodyPr/>
          <a:lstStyle/>
          <a:p>
            <a:r>
              <a:rPr lang="en-US" dirty="0"/>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pPr/>
              <a:t>8/16/2017</a:t>
            </a:fld>
            <a:endParaRPr lang="en-US" dirty="0"/>
          </a:p>
        </p:txBody>
      </p:sp>
      <p:sp>
        <p:nvSpPr>
          <p:cNvPr id="6" name="Footer Placeholder 5"/>
          <p:cNvSpPr>
            <a:spLocks noGrp="1"/>
          </p:cNvSpPr>
          <p:nvPr>
            <p:ph type="ftr" sz="quarter" idx="11"/>
          </p:nvPr>
        </p:nvSpPr>
        <p:spPr/>
        <p:txBody>
          <a:bodyPr/>
          <a:lstStyle/>
          <a:p>
            <a:r>
              <a:rPr lang="en-US" dirty="0"/>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pPr/>
              <a:t>8/16/2017</a:t>
            </a:fld>
            <a:endParaRPr lang="en-US" dirty="0"/>
          </a:p>
        </p:txBody>
      </p:sp>
      <p:sp>
        <p:nvSpPr>
          <p:cNvPr id="6" name="Footer Placeholder 5"/>
          <p:cNvSpPr>
            <a:spLocks noGrp="1"/>
          </p:cNvSpPr>
          <p:nvPr>
            <p:ph type="ftr" sz="quarter" idx="11"/>
          </p:nvPr>
        </p:nvSpPr>
        <p:spPr/>
        <p:txBody>
          <a:bodyPr/>
          <a:lstStyle/>
          <a:p>
            <a:r>
              <a:rPr lang="en-US" dirty="0"/>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051B39-B140-43FE-96DB-472A2B59CE7C}" type="datetime1">
              <a:rPr lang="en-US" smtClean="0"/>
              <a:pPr/>
              <a:t>8/16/2017</a:t>
            </a:fld>
            <a:endParaRPr lang="en-US" dirty="0"/>
          </a:p>
        </p:txBody>
      </p:sp>
      <p:sp>
        <p:nvSpPr>
          <p:cNvPr id="5" name="Footer Placeholder 4"/>
          <p:cNvSpPr>
            <a:spLocks noGrp="1"/>
          </p:cNvSpPr>
          <p:nvPr>
            <p:ph type="ftr" sz="quarter" idx="11"/>
          </p:nvPr>
        </p:nvSpPr>
        <p:spPr/>
        <p:txBody>
          <a:bodyPr/>
          <a:lstStyle/>
          <a:p>
            <a:r>
              <a:rPr lang="en-US" dirty="0"/>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pPr/>
              <a:t>8/16/2017</a:t>
            </a:fld>
            <a:endParaRPr lang="en-US" dirty="0"/>
          </a:p>
        </p:txBody>
      </p:sp>
      <p:sp>
        <p:nvSpPr>
          <p:cNvPr id="5" name="Footer Placeholder 4"/>
          <p:cNvSpPr>
            <a:spLocks noGrp="1"/>
          </p:cNvSpPr>
          <p:nvPr>
            <p:ph type="ftr" sz="quarter" idx="11"/>
          </p:nvPr>
        </p:nvSpPr>
        <p:spPr/>
        <p:txBody>
          <a:bodyPr/>
          <a:lstStyle/>
          <a:p>
            <a:r>
              <a:rPr lang="en-US" dirty="0"/>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0C4986D-6BE9-4264-908F-02DB36FD8D6C}" type="datetime1">
              <a:rPr lang="en-US" smtClean="0"/>
              <a:pPr/>
              <a:t>8/16/2017</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dirty="0"/>
              <a:t>Footer Text</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A9B540C-44DA-4F69-89C9-7C84606640D3}"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7200" dirty="0"/>
              <a:t>SS250 </a:t>
            </a:r>
            <a:br>
              <a:rPr lang="en-US" dirty="0"/>
            </a:br>
            <a:r>
              <a:rPr lang="en-US" sz="6600" dirty="0"/>
              <a:t>Unit 9 Assignment:</a:t>
            </a:r>
            <a:br>
              <a:rPr lang="en-US" sz="6600" dirty="0"/>
            </a:br>
            <a:r>
              <a:rPr lang="en-US" sz="5400" dirty="0"/>
              <a:t>Guidelines &amp; Directions</a:t>
            </a:r>
          </a:p>
        </p:txBody>
      </p:sp>
    </p:spTree>
    <p:extLst>
      <p:ext uri="{BB962C8B-B14F-4D97-AF65-F5344CB8AC3E}">
        <p14:creationId xmlns:p14="http://schemas.microsoft.com/office/powerpoint/2010/main" val="1253071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a:t>
            </a:r>
          </a:p>
        </p:txBody>
      </p:sp>
      <p:sp>
        <p:nvSpPr>
          <p:cNvPr id="3" name="Content Placeholder 2"/>
          <p:cNvSpPr>
            <a:spLocks noGrp="1"/>
          </p:cNvSpPr>
          <p:nvPr>
            <p:ph idx="1"/>
          </p:nvPr>
        </p:nvSpPr>
        <p:spPr/>
        <p:txBody>
          <a:bodyPr/>
          <a:lstStyle/>
          <a:p>
            <a:r>
              <a:rPr lang="en-US" dirty="0"/>
              <a:t>Assignment Guidelines- Part 1 (slide X)</a:t>
            </a:r>
          </a:p>
          <a:p>
            <a:r>
              <a:rPr lang="en-US" dirty="0"/>
              <a:t>Interview Checklist &amp; Questions (slide X)</a:t>
            </a:r>
          </a:p>
          <a:p>
            <a:r>
              <a:rPr lang="en-US" dirty="0"/>
              <a:t>Assignment Guidelines- Part 2 (slide X)</a:t>
            </a:r>
          </a:p>
          <a:p>
            <a:r>
              <a:rPr lang="en-US" dirty="0"/>
              <a:t>Directions for recording your Public Service Announcement (slide X)</a:t>
            </a:r>
          </a:p>
          <a:p>
            <a:endParaRPr lang="en-US" dirty="0"/>
          </a:p>
          <a:p>
            <a:endParaRPr lang="en-US" dirty="0"/>
          </a:p>
        </p:txBody>
      </p:sp>
      <p:sp>
        <p:nvSpPr>
          <p:cNvPr id="4" name="Date Placeholder 3"/>
          <p:cNvSpPr>
            <a:spLocks noGrp="1"/>
          </p:cNvSpPr>
          <p:nvPr>
            <p:ph type="dt" sz="half" idx="10"/>
          </p:nvPr>
        </p:nvSpPr>
        <p:spPr/>
        <p:txBody>
          <a:bodyPr/>
          <a:lstStyle/>
          <a:p>
            <a:fld id="{B11D738E-8962-435F-8C43-147B8DD7E819}" type="datetime1">
              <a:rPr lang="en-US" smtClean="0"/>
              <a:pPr/>
              <a:t>8/16/2017</a:t>
            </a:fld>
            <a:endParaRPr lang="en-US" dirty="0"/>
          </a:p>
        </p:txBody>
      </p:sp>
      <p:sp>
        <p:nvSpPr>
          <p:cNvPr id="5" name="Footer Placeholder 4"/>
          <p:cNvSpPr>
            <a:spLocks noGrp="1"/>
          </p:cNvSpPr>
          <p:nvPr>
            <p:ph type="ftr" sz="quarter" idx="11"/>
          </p:nvPr>
        </p:nvSpPr>
        <p:spPr/>
        <p:txBody>
          <a:bodyPr/>
          <a:lstStyle/>
          <a:p>
            <a:r>
              <a:rPr lang="en-US" dirty="0"/>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D6446A-7BE3-4E5F-B633-7BE55608A0F1}"/>
              </a:ext>
            </a:extLst>
          </p:cNvPr>
          <p:cNvSpPr>
            <a:spLocks noGrp="1"/>
          </p:cNvSpPr>
          <p:nvPr>
            <p:ph idx="1"/>
          </p:nvPr>
        </p:nvSpPr>
        <p:spPr>
          <a:xfrm>
            <a:off x="496957" y="301487"/>
            <a:ext cx="8229600" cy="5224669"/>
          </a:xfrm>
        </p:spPr>
        <p:txBody>
          <a:bodyPr>
            <a:normAutofit fontScale="70000" lnSpcReduction="20000"/>
          </a:bodyPr>
          <a:lstStyle/>
          <a:p>
            <a:pPr marL="0" indent="0" algn="ctr">
              <a:buNone/>
            </a:pPr>
            <a:r>
              <a:rPr lang="en-US" sz="2800" dirty="0"/>
              <a:t>Unit 9 Assignment: Part 1</a:t>
            </a:r>
            <a:br>
              <a:rPr lang="en-US" sz="2600" dirty="0">
                <a:latin typeface="Arial" panose="020B0604020202020204" pitchFamily="34" charset="0"/>
                <a:cs typeface="Arial" panose="020B0604020202020204" pitchFamily="34" charset="0"/>
              </a:rPr>
            </a:br>
            <a:endParaRPr lang="en-US" sz="2600" dirty="0">
              <a:latin typeface="Arial" panose="020B0604020202020204" pitchFamily="34" charset="0"/>
              <a:cs typeface="Arial" panose="020B0604020202020204" pitchFamily="34" charset="0"/>
            </a:endParaRPr>
          </a:p>
          <a:p>
            <a:r>
              <a:rPr lang="en-US" sz="2600" dirty="0">
                <a:latin typeface="Arial" panose="020B0604020202020204" pitchFamily="34" charset="0"/>
                <a:cs typeface="Arial" panose="020B0604020202020204" pitchFamily="34" charset="0"/>
              </a:rPr>
              <a:t>Conduct a brief interview with </a:t>
            </a:r>
            <a:r>
              <a:rPr lang="en-US" sz="2600" i="1" dirty="0">
                <a:latin typeface="Arial" panose="020B0604020202020204" pitchFamily="34" charset="0"/>
                <a:cs typeface="Arial" panose="020B0604020202020204" pitchFamily="34" charset="0"/>
              </a:rPr>
              <a:t>eithe</a:t>
            </a:r>
            <a:r>
              <a:rPr lang="en-US" sz="2600" dirty="0">
                <a:latin typeface="Arial" panose="020B0604020202020204" pitchFamily="34" charset="0"/>
                <a:cs typeface="Arial" panose="020B0604020202020204" pitchFamily="34" charset="0"/>
              </a:rPr>
              <a:t>r a medical professional, a public health representative, </a:t>
            </a:r>
            <a:r>
              <a:rPr lang="en-US" sz="2600" i="1" dirty="0">
                <a:latin typeface="Arial" panose="020B0604020202020204" pitchFamily="34" charset="0"/>
                <a:cs typeface="Arial" panose="020B0604020202020204" pitchFamily="34" charset="0"/>
              </a:rPr>
              <a:t>or </a:t>
            </a:r>
            <a:r>
              <a:rPr lang="en-US" sz="2600" dirty="0">
                <a:latin typeface="Arial" panose="020B0604020202020204" pitchFamily="34" charset="0"/>
                <a:cs typeface="Arial" panose="020B0604020202020204" pitchFamily="34" charset="0"/>
              </a:rPr>
              <a:t>public safety professional to learn about a current human health issue that is related to the improper use of technology. </a:t>
            </a:r>
          </a:p>
          <a:p>
            <a:r>
              <a:rPr lang="en-US" sz="2600" dirty="0">
                <a:latin typeface="Arial" panose="020B0604020202020204" pitchFamily="34" charset="0"/>
                <a:cs typeface="Arial" panose="020B0604020202020204" pitchFamily="34" charset="0"/>
              </a:rPr>
              <a:t>You may conduct the interview in person or by phone. You may interview any knowledgeable representative of the agency. Cold calling or walking into an appropriate agency to get this information may be the most practical approach. Often the receptionist who answers the phone or greets you when you walk into an agency is an excellent source of information.  </a:t>
            </a:r>
          </a:p>
          <a:p>
            <a:r>
              <a:rPr lang="en-US" sz="2600" dirty="0">
                <a:latin typeface="Arial" panose="020B0604020202020204" pitchFamily="34" charset="0"/>
                <a:cs typeface="Arial" panose="020B0604020202020204" pitchFamily="34" charset="0"/>
              </a:rPr>
              <a:t>You may choose any agency that you wish, including, but not limited to:</a:t>
            </a:r>
          </a:p>
          <a:p>
            <a:pPr marL="457200" lvl="0" indent="-457200">
              <a:buFont typeface="+mj-lt"/>
              <a:buAutoNum type="alphaLcParenR"/>
            </a:pPr>
            <a:r>
              <a:rPr lang="en-US" sz="2600" dirty="0">
                <a:latin typeface="Arial" panose="020B0604020202020204" pitchFamily="34" charset="0"/>
                <a:cs typeface="Arial" panose="020B0604020202020204" pitchFamily="34" charset="0"/>
              </a:rPr>
              <a:t>The Center for Disease Control</a:t>
            </a:r>
          </a:p>
          <a:p>
            <a:pPr marL="457200" lvl="0" indent="-457200">
              <a:buFont typeface="+mj-lt"/>
              <a:buAutoNum type="alphaLcParenR"/>
            </a:pPr>
            <a:r>
              <a:rPr lang="en-US" sz="2600" dirty="0">
                <a:latin typeface="Arial" panose="020B0604020202020204" pitchFamily="34" charset="0"/>
                <a:cs typeface="Arial" panose="020B0604020202020204" pitchFamily="34" charset="0"/>
              </a:rPr>
              <a:t>Your community health department</a:t>
            </a:r>
          </a:p>
          <a:p>
            <a:pPr marL="457200" lvl="0" indent="-457200">
              <a:buFont typeface="+mj-lt"/>
              <a:buAutoNum type="alphaLcParenR"/>
            </a:pPr>
            <a:r>
              <a:rPr lang="en-US" sz="2600" dirty="0">
                <a:latin typeface="Arial" panose="020B0604020202020204" pitchFamily="34" charset="0"/>
                <a:cs typeface="Arial" panose="020B0604020202020204" pitchFamily="34" charset="0"/>
              </a:rPr>
              <a:t>First responders, including your local police, ambulance services, or fire department </a:t>
            </a:r>
          </a:p>
          <a:p>
            <a:pPr marL="457200" lvl="0" indent="-457200">
              <a:buFont typeface="+mj-lt"/>
              <a:buAutoNum type="alphaLcParenR"/>
            </a:pPr>
            <a:r>
              <a:rPr lang="en-US" sz="2600" dirty="0">
                <a:latin typeface="Arial" panose="020B0604020202020204" pitchFamily="34" charset="0"/>
                <a:cs typeface="Arial" panose="020B0604020202020204" pitchFamily="34" charset="0"/>
              </a:rPr>
              <a:t>Your physician’s office</a:t>
            </a:r>
            <a:br>
              <a:rPr lang="en-US" sz="2600" dirty="0">
                <a:latin typeface="Arial" panose="020B0604020202020204" pitchFamily="34" charset="0"/>
                <a:cs typeface="Arial" panose="020B0604020202020204" pitchFamily="34" charset="0"/>
              </a:rPr>
            </a:br>
            <a:endParaRPr lang="en-US" sz="2600" dirty="0">
              <a:latin typeface="Arial" panose="020B0604020202020204" pitchFamily="34" charset="0"/>
              <a:cs typeface="Arial" panose="020B0604020202020204" pitchFamily="34" charset="0"/>
            </a:endParaRPr>
          </a:p>
          <a:p>
            <a:r>
              <a:rPr lang="en-US" sz="2600" dirty="0">
                <a:latin typeface="Arial" panose="020B0604020202020204" pitchFamily="34" charset="0"/>
                <a:cs typeface="Arial" panose="020B0604020202020204" pitchFamily="34" charset="0"/>
              </a:rPr>
              <a:t>Once the interview subject identifies an issue related to the improper use of technology, ask what the agency’s solution is to the health problem. </a:t>
            </a:r>
          </a:p>
          <a:p>
            <a:r>
              <a:rPr lang="en-US" sz="2600" dirty="0">
                <a:latin typeface="Arial" panose="020B0604020202020204" pitchFamily="34" charset="0"/>
                <a:cs typeface="Arial" panose="020B0604020202020204" pitchFamily="34" charset="0"/>
              </a:rPr>
              <a:t>Complete and use the short form on the following slide to stay focused on the purpose of the interview and to keep it brief. </a:t>
            </a:r>
            <a:endParaRPr lang="en-US" sz="2600" dirty="0"/>
          </a:p>
        </p:txBody>
      </p:sp>
    </p:spTree>
    <p:extLst>
      <p:ext uri="{BB962C8B-B14F-4D97-AF65-F5344CB8AC3E}">
        <p14:creationId xmlns:p14="http://schemas.microsoft.com/office/powerpoint/2010/main" val="4265363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E390-C5F7-4C52-8A8E-C8E2FF9EC3C8}"/>
              </a:ext>
            </a:extLst>
          </p:cNvPr>
          <p:cNvSpPr>
            <a:spLocks noGrp="1"/>
          </p:cNvSpPr>
          <p:nvPr>
            <p:ph type="title"/>
          </p:nvPr>
        </p:nvSpPr>
        <p:spPr>
          <a:xfrm>
            <a:off x="457200" y="0"/>
            <a:ext cx="8229600" cy="742122"/>
          </a:xfrm>
        </p:spPr>
        <p:txBody>
          <a:bodyPr/>
          <a:lstStyle/>
          <a:p>
            <a:r>
              <a:rPr lang="en-US" sz="3600" dirty="0"/>
              <a:t>Interview Checklist &amp; Questions</a:t>
            </a:r>
          </a:p>
        </p:txBody>
      </p:sp>
      <p:sp>
        <p:nvSpPr>
          <p:cNvPr id="3" name="Content Placeholder 2">
            <a:extLst>
              <a:ext uri="{FF2B5EF4-FFF2-40B4-BE49-F238E27FC236}">
                <a16:creationId xmlns:a16="http://schemas.microsoft.com/office/drawing/2014/main" id="{FDE0D307-2C8E-443F-92AC-9FB6B7A828F0}"/>
              </a:ext>
            </a:extLst>
          </p:cNvPr>
          <p:cNvSpPr>
            <a:spLocks noGrp="1"/>
          </p:cNvSpPr>
          <p:nvPr>
            <p:ph idx="1"/>
          </p:nvPr>
        </p:nvSpPr>
        <p:spPr>
          <a:xfrm>
            <a:off x="457200" y="927653"/>
            <a:ext cx="8229600" cy="5300869"/>
          </a:xfrm>
        </p:spPr>
        <p:txBody>
          <a:bodyPr>
            <a:normAutofit/>
          </a:bodyPr>
          <a:lstStyle/>
          <a:p>
            <a:pPr>
              <a:buNone/>
            </a:pPr>
            <a:r>
              <a:rPr lang="en-US" sz="1800" b="1" dirty="0">
                <a:latin typeface="Arial" panose="020B0604020202020204" pitchFamily="34" charset="0"/>
                <a:cs typeface="Arial" panose="020B0604020202020204" pitchFamily="34" charset="0"/>
              </a:rPr>
              <a:t>Checklist:</a:t>
            </a:r>
          </a:p>
          <a:p>
            <a:pPr>
              <a:buNone/>
            </a:pPr>
            <a:r>
              <a:rPr lang="en-US" sz="1600" b="1" dirty="0">
                <a:latin typeface="Arial" panose="020B0604020202020204" pitchFamily="34" charset="0"/>
                <a:cs typeface="Arial" panose="020B0604020202020204" pitchFamily="34" charset="0"/>
              </a:rPr>
              <a:t>Date of Interview: ____      </a:t>
            </a:r>
          </a:p>
          <a:p>
            <a:pPr>
              <a:buNone/>
            </a:pPr>
            <a:r>
              <a:rPr lang="en-US" sz="1600" b="1" dirty="0">
                <a:latin typeface="Arial" panose="020B0604020202020204" pitchFamily="34" charset="0"/>
                <a:cs typeface="Arial" panose="020B0604020202020204" pitchFamily="34" charset="0"/>
              </a:rPr>
              <a:t>Form of technology used to conduct interview: _________</a:t>
            </a:r>
            <a:endParaRPr lang="en-US" sz="1600" dirty="0">
              <a:latin typeface="Arial" panose="020B0604020202020204" pitchFamily="34" charset="0"/>
              <a:cs typeface="Arial" panose="020B0604020202020204" pitchFamily="34" charset="0"/>
            </a:endParaRPr>
          </a:p>
          <a:p>
            <a:pPr>
              <a:buNone/>
            </a:pPr>
            <a:r>
              <a:rPr lang="en-US" sz="1600" b="1" dirty="0">
                <a:latin typeface="Arial" panose="020B0604020202020204" pitchFamily="34" charset="0"/>
                <a:cs typeface="Arial" panose="020B0604020202020204" pitchFamily="34" charset="0"/>
              </a:rPr>
              <a:t>Agency Name: ______   </a:t>
            </a:r>
          </a:p>
          <a:p>
            <a:pPr>
              <a:buNone/>
            </a:pPr>
            <a:r>
              <a:rPr lang="en-US" sz="1600" b="1" dirty="0">
                <a:latin typeface="Arial" panose="020B0604020202020204" pitchFamily="34" charset="0"/>
                <a:cs typeface="Arial" panose="020B0604020202020204" pitchFamily="34" charset="0"/>
              </a:rPr>
              <a:t>Agency Phone #: ____________________</a:t>
            </a:r>
            <a:endParaRPr lang="en-US" sz="1600" dirty="0">
              <a:latin typeface="Arial" panose="020B0604020202020204" pitchFamily="34" charset="0"/>
              <a:cs typeface="Arial" panose="020B0604020202020204" pitchFamily="34" charset="0"/>
            </a:endParaRPr>
          </a:p>
          <a:p>
            <a:pPr>
              <a:buNone/>
            </a:pPr>
            <a:r>
              <a:rPr lang="en-US" sz="1600" b="1" dirty="0">
                <a:latin typeface="Arial" panose="020B0604020202020204" pitchFamily="34" charset="0"/>
                <a:cs typeface="Arial" panose="020B0604020202020204" pitchFamily="34" charset="0"/>
              </a:rPr>
              <a:t>Name and title of interview subject: ____</a:t>
            </a:r>
            <a:endParaRPr lang="en-US" sz="1600" dirty="0">
              <a:latin typeface="Arial" panose="020B0604020202020204" pitchFamily="34" charset="0"/>
              <a:cs typeface="Arial" panose="020B0604020202020204" pitchFamily="34" charset="0"/>
            </a:endParaRPr>
          </a:p>
          <a:p>
            <a:pPr>
              <a:buNone/>
            </a:pPr>
            <a:endParaRPr lang="en-US" sz="1600" b="1" dirty="0">
              <a:latin typeface="Arial" panose="020B0604020202020204" pitchFamily="34" charset="0"/>
              <a:cs typeface="Arial" panose="020B0604020202020204" pitchFamily="34" charset="0"/>
            </a:endParaRPr>
          </a:p>
          <a:p>
            <a:pPr>
              <a:buNone/>
            </a:pPr>
            <a:r>
              <a:rPr lang="en-US" sz="1800" b="1" dirty="0">
                <a:latin typeface="Arial" panose="020B0604020202020204" pitchFamily="34" charset="0"/>
                <a:cs typeface="Arial" panose="020B0604020202020204" pitchFamily="34" charset="0"/>
              </a:rPr>
              <a:t>Questions:</a:t>
            </a:r>
          </a:p>
          <a:p>
            <a:pPr>
              <a:buNone/>
            </a:pPr>
            <a:r>
              <a:rPr lang="en-US" sz="1600" b="1" dirty="0">
                <a:latin typeface="Arial" panose="020B0604020202020204" pitchFamily="34" charset="0"/>
                <a:cs typeface="Arial" panose="020B0604020202020204" pitchFamily="34" charset="0"/>
              </a:rPr>
              <a:t>What is a current health issue related to improper use of technology that your</a:t>
            </a:r>
          </a:p>
          <a:p>
            <a:pPr>
              <a:buNone/>
            </a:pPr>
            <a:r>
              <a:rPr lang="en-US" sz="1600" b="1" dirty="0">
                <a:latin typeface="Arial" panose="020B0604020202020204" pitchFamily="34" charset="0"/>
                <a:cs typeface="Arial" panose="020B0604020202020204" pitchFamily="34" charset="0"/>
              </a:rPr>
              <a:t>agency deals with regularly? </a:t>
            </a:r>
            <a:endParaRPr lang="en-US" sz="1600" dirty="0">
              <a:latin typeface="Arial" panose="020B0604020202020204" pitchFamily="34" charset="0"/>
              <a:cs typeface="Arial" panose="020B0604020202020204" pitchFamily="34" charset="0"/>
            </a:endParaRPr>
          </a:p>
          <a:p>
            <a:pPr>
              <a:buNone/>
            </a:pPr>
            <a:endParaRPr lang="en-US" sz="1600" b="1" dirty="0">
              <a:latin typeface="Arial" panose="020B0604020202020204" pitchFamily="34" charset="0"/>
              <a:cs typeface="Arial" panose="020B0604020202020204" pitchFamily="34" charset="0"/>
            </a:endParaRPr>
          </a:p>
          <a:p>
            <a:pPr>
              <a:buNone/>
            </a:pPr>
            <a:endParaRPr lang="en-US" sz="1600" b="1" dirty="0">
              <a:latin typeface="Arial" panose="020B0604020202020204" pitchFamily="34" charset="0"/>
              <a:cs typeface="Arial" panose="020B0604020202020204" pitchFamily="34" charset="0"/>
            </a:endParaRPr>
          </a:p>
          <a:p>
            <a:pPr>
              <a:buNone/>
            </a:pPr>
            <a:endParaRPr lang="en-US" sz="1600" b="1" dirty="0">
              <a:latin typeface="Arial" panose="020B0604020202020204" pitchFamily="34" charset="0"/>
              <a:cs typeface="Arial" panose="020B0604020202020204" pitchFamily="34" charset="0"/>
            </a:endParaRPr>
          </a:p>
          <a:p>
            <a:pPr>
              <a:buNone/>
            </a:pPr>
            <a:r>
              <a:rPr lang="en-US" sz="1600" b="1" dirty="0">
                <a:latin typeface="Arial" panose="020B0604020202020204" pitchFamily="34" charset="0"/>
                <a:cs typeface="Arial" panose="020B0604020202020204" pitchFamily="34" charset="0"/>
              </a:rPr>
              <a:t>What is your agency’s solution to this health issue? </a:t>
            </a:r>
            <a:endParaRPr lang="en-US" sz="1600" dirty="0">
              <a:latin typeface="Arial" panose="020B0604020202020204" pitchFamily="34" charset="0"/>
              <a:cs typeface="Arial" panose="020B0604020202020204" pitchFamily="34" charset="0"/>
            </a:endParaRPr>
          </a:p>
          <a:p>
            <a:pPr>
              <a:buNone/>
            </a:pPr>
            <a:r>
              <a:rPr lang="en-US" sz="1600" b="1" dirty="0">
                <a:latin typeface="Arial" panose="020B0604020202020204" pitchFamily="34" charset="0"/>
                <a:cs typeface="Arial" panose="020B0604020202020204" pitchFamily="34" charset="0"/>
              </a:rPr>
              <a:t>How can citizens contact your agency to learn more about this health issue?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8920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6D54F-4313-4A42-807F-A20448AD2362}"/>
              </a:ext>
            </a:extLst>
          </p:cNvPr>
          <p:cNvSpPr>
            <a:spLocks noGrp="1"/>
          </p:cNvSpPr>
          <p:nvPr>
            <p:ph idx="1"/>
          </p:nvPr>
        </p:nvSpPr>
        <p:spPr>
          <a:xfrm>
            <a:off x="457200" y="119270"/>
            <a:ext cx="8229600" cy="6414052"/>
          </a:xfrm>
        </p:spPr>
        <p:txBody>
          <a:bodyPr>
            <a:normAutofit fontScale="47500" lnSpcReduction="20000"/>
          </a:bodyPr>
          <a:lstStyle/>
          <a:p>
            <a:pPr marL="0" indent="0" algn="ctr">
              <a:buNone/>
            </a:pPr>
            <a:r>
              <a:rPr lang="en-US" sz="4200" dirty="0"/>
              <a:t>Unit 9 Assignment: Part 2 </a:t>
            </a:r>
            <a:br>
              <a:rPr lang="en-US" dirty="0"/>
            </a:br>
            <a:endParaRPr lang="en-US" dirty="0"/>
          </a:p>
          <a:p>
            <a:pPr marL="0" indent="0">
              <a:buNone/>
            </a:pPr>
            <a:r>
              <a:rPr lang="en-US" sz="2900" dirty="0">
                <a:latin typeface="Arial" panose="020B0604020202020204" pitchFamily="34" charset="0"/>
                <a:cs typeface="Arial" panose="020B0604020202020204" pitchFamily="34" charset="0"/>
              </a:rPr>
              <a:t>Use the information from the interview that you conducted to create an audio-only public service announcement that is between 30 and 60 seconds long. </a:t>
            </a:r>
            <a:br>
              <a:rPr lang="en-US" sz="2900" dirty="0">
                <a:latin typeface="Arial" panose="020B0604020202020204" pitchFamily="34" charset="0"/>
                <a:cs typeface="Arial" panose="020B0604020202020204" pitchFamily="34" charset="0"/>
              </a:rPr>
            </a:br>
            <a:endParaRPr lang="en-US" sz="2900" dirty="0">
              <a:latin typeface="Arial" panose="020B0604020202020204" pitchFamily="34" charset="0"/>
              <a:cs typeface="Arial" panose="020B0604020202020204" pitchFamily="34" charset="0"/>
            </a:endParaRPr>
          </a:p>
          <a:p>
            <a:pPr>
              <a:buNone/>
            </a:pPr>
            <a:r>
              <a:rPr lang="en-US" sz="2900" b="1" dirty="0">
                <a:latin typeface="Arial" panose="020B0604020202020204" pitchFamily="34" charset="0"/>
                <a:cs typeface="Arial" panose="020B0604020202020204" pitchFamily="34" charset="0"/>
              </a:rPr>
              <a:t>Step 1. </a:t>
            </a:r>
            <a:r>
              <a:rPr lang="en-US" sz="2900" dirty="0">
                <a:latin typeface="Arial" panose="020B0604020202020204" pitchFamily="34" charset="0"/>
                <a:cs typeface="Arial" panose="020B0604020202020204" pitchFamily="34" charset="0"/>
              </a:rPr>
              <a:t>Research existing Public Service Announcements to get a better understanding of their form and purpose. Note how the examples state the problem, offer a solution, and give the audience contact information to learn more. </a:t>
            </a:r>
          </a:p>
          <a:p>
            <a:pPr>
              <a:buNone/>
            </a:pPr>
            <a:endParaRPr lang="en-US" sz="2900" dirty="0">
              <a:latin typeface="Arial" panose="020B0604020202020204" pitchFamily="34" charset="0"/>
              <a:cs typeface="Arial" panose="020B0604020202020204" pitchFamily="34" charset="0"/>
            </a:endParaRPr>
          </a:p>
          <a:p>
            <a:pPr>
              <a:buNone/>
            </a:pPr>
            <a:r>
              <a:rPr lang="en-US" sz="2900" b="1" dirty="0">
                <a:latin typeface="Arial" panose="020B0604020202020204" pitchFamily="34" charset="0"/>
                <a:cs typeface="Arial" panose="020B0604020202020204" pitchFamily="34" charset="0"/>
              </a:rPr>
              <a:t>Step 2.</a:t>
            </a:r>
            <a:r>
              <a:rPr lang="en-US" sz="2900" dirty="0">
                <a:latin typeface="Arial" panose="020B0604020202020204" pitchFamily="34" charset="0"/>
                <a:cs typeface="Arial" panose="020B0604020202020204" pitchFamily="34" charset="0"/>
              </a:rPr>
              <a:t> Write a script for your own audio-only public service announcement. Use the information that you gathered in the interview that you conducted for Part 1 of this Assignment. Include these four elements in your announcement:</a:t>
            </a:r>
          </a:p>
          <a:p>
            <a:r>
              <a:rPr lang="en-US" sz="2900" dirty="0">
                <a:latin typeface="Arial" panose="020B0604020202020204" pitchFamily="34" charset="0"/>
                <a:cs typeface="Arial" panose="020B0604020202020204" pitchFamily="34" charset="0"/>
              </a:rPr>
              <a:t>A statement of the health problem related to improper use of technology. </a:t>
            </a:r>
          </a:p>
          <a:p>
            <a:pPr lvl="1"/>
            <a:r>
              <a:rPr lang="en-US" sz="2900" dirty="0">
                <a:latin typeface="Arial" panose="020B0604020202020204" pitchFamily="34" charset="0"/>
                <a:cs typeface="Arial" panose="020B0604020202020204" pitchFamily="34" charset="0"/>
              </a:rPr>
              <a:t>What, exactly is the problem? </a:t>
            </a:r>
          </a:p>
          <a:p>
            <a:pPr lvl="1"/>
            <a:r>
              <a:rPr lang="en-US" sz="2900" dirty="0">
                <a:latin typeface="Arial" panose="020B0604020202020204" pitchFamily="34" charset="0"/>
                <a:cs typeface="Arial" panose="020B0604020202020204" pitchFamily="34" charset="0"/>
              </a:rPr>
              <a:t>How does improper use of technology cause the problem? </a:t>
            </a:r>
          </a:p>
          <a:p>
            <a:pPr lvl="0"/>
            <a:r>
              <a:rPr lang="en-US" sz="2900" dirty="0">
                <a:latin typeface="Arial" panose="020B0604020202020204" pitchFamily="34" charset="0"/>
                <a:cs typeface="Arial" panose="020B0604020202020204" pitchFamily="34" charset="0"/>
              </a:rPr>
              <a:t>The agency that verified the problem.  </a:t>
            </a:r>
          </a:p>
          <a:p>
            <a:pPr lvl="0"/>
            <a:r>
              <a:rPr lang="en-US" sz="2900" dirty="0">
                <a:latin typeface="Arial" panose="020B0604020202020204" pitchFamily="34" charset="0"/>
                <a:cs typeface="Arial" panose="020B0604020202020204" pitchFamily="34" charset="0"/>
              </a:rPr>
              <a:t>The solution offered by the agency. </a:t>
            </a:r>
          </a:p>
          <a:p>
            <a:pPr lvl="0"/>
            <a:r>
              <a:rPr lang="en-US" sz="2900" dirty="0">
                <a:latin typeface="Arial" panose="020B0604020202020204" pitchFamily="34" charset="0"/>
                <a:cs typeface="Arial" panose="020B0604020202020204" pitchFamily="34" charset="0"/>
              </a:rPr>
              <a:t>Agency contact information to learn more about the problem. </a:t>
            </a:r>
          </a:p>
          <a:p>
            <a:pPr>
              <a:buNone/>
            </a:pPr>
            <a:endParaRPr lang="en-US" sz="2900" dirty="0">
              <a:latin typeface="Arial" panose="020B0604020202020204" pitchFamily="34" charset="0"/>
              <a:cs typeface="Arial" panose="020B0604020202020204" pitchFamily="34" charset="0"/>
            </a:endParaRPr>
          </a:p>
          <a:p>
            <a:pPr>
              <a:buNone/>
            </a:pPr>
            <a:r>
              <a:rPr lang="en-US" sz="2900" b="1" dirty="0">
                <a:latin typeface="Arial" panose="020B0604020202020204" pitchFamily="34" charset="0"/>
                <a:cs typeface="Arial" panose="020B0604020202020204" pitchFamily="34" charset="0"/>
              </a:rPr>
              <a:t>Step 3. </a:t>
            </a:r>
            <a:r>
              <a:rPr lang="en-US" sz="2900" dirty="0">
                <a:latin typeface="Arial" panose="020B0604020202020204" pitchFamily="34" charset="0"/>
                <a:cs typeface="Arial" panose="020B0604020202020204" pitchFamily="34" charset="0"/>
              </a:rPr>
              <a:t>Record your public service announcement using the instructions on the next PowerPoint slide.</a:t>
            </a:r>
          </a:p>
          <a:p>
            <a:pPr>
              <a:buNone/>
            </a:pPr>
            <a:endParaRPr lang="en-US" sz="2900" dirty="0">
              <a:latin typeface="Arial" panose="020B0604020202020204" pitchFamily="34" charset="0"/>
              <a:cs typeface="Arial" panose="020B0604020202020204" pitchFamily="34" charset="0"/>
            </a:endParaRPr>
          </a:p>
          <a:p>
            <a:pPr>
              <a:buNone/>
            </a:pPr>
            <a:r>
              <a:rPr lang="en-US" sz="2900" b="1" dirty="0">
                <a:latin typeface="Arial" panose="020B0604020202020204" pitchFamily="34" charset="0"/>
                <a:cs typeface="Arial" panose="020B0604020202020204" pitchFamily="34" charset="0"/>
              </a:rPr>
              <a:t>Step 4. </a:t>
            </a:r>
            <a:r>
              <a:rPr lang="en-US" sz="2900" dirty="0">
                <a:latin typeface="Arial" panose="020B0604020202020204" pitchFamily="34" charset="0"/>
                <a:cs typeface="Arial" panose="020B0604020202020204" pitchFamily="34" charset="0"/>
              </a:rPr>
              <a:t>When you are satisfied with your recording, save the PowerPoint file that will include the title slide, the Interview Checklist and a slide with the Public Service Announcement recording inserted and upload it to the Unit 9 Assignment Dropbox.  </a:t>
            </a:r>
          </a:p>
          <a:p>
            <a:r>
              <a:rPr lang="en-US" sz="2900" dirty="0">
                <a:latin typeface="Arial" panose="020B0604020202020204" pitchFamily="34" charset="0"/>
                <a:cs typeface="Arial" panose="020B0604020202020204" pitchFamily="34" charset="0"/>
              </a:rPr>
              <a:t>Keep in mind that the final recording should be in Standard English and include a highly developed and sustained viewpoint and purpose. The announcement should be highly ordered, logical and unified. Oral delivery techniques, including word choice and oral expressiveness, should display exceptional content, organization, and style, and should lead the audience to a dynamic and supported conclusion.</a:t>
            </a:r>
          </a:p>
        </p:txBody>
      </p:sp>
    </p:spTree>
    <p:extLst>
      <p:ext uri="{BB962C8B-B14F-4D97-AF65-F5344CB8AC3E}">
        <p14:creationId xmlns:p14="http://schemas.microsoft.com/office/powerpoint/2010/main" val="4060428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E390-C5F7-4C52-8A8E-C8E2FF9EC3C8}"/>
              </a:ext>
            </a:extLst>
          </p:cNvPr>
          <p:cNvSpPr>
            <a:spLocks noGrp="1"/>
          </p:cNvSpPr>
          <p:nvPr>
            <p:ph type="title"/>
          </p:nvPr>
        </p:nvSpPr>
        <p:spPr>
          <a:xfrm>
            <a:off x="106017" y="3312"/>
            <a:ext cx="9037983" cy="606288"/>
          </a:xfrm>
        </p:spPr>
        <p:txBody>
          <a:bodyPr/>
          <a:lstStyle/>
          <a:p>
            <a:r>
              <a:rPr lang="en-US" sz="2800" dirty="0"/>
              <a:t>Recording Your Public Service Announcement</a:t>
            </a:r>
          </a:p>
        </p:txBody>
      </p:sp>
      <p:sp>
        <p:nvSpPr>
          <p:cNvPr id="3" name="Content Placeholder 2">
            <a:extLst>
              <a:ext uri="{FF2B5EF4-FFF2-40B4-BE49-F238E27FC236}">
                <a16:creationId xmlns:a16="http://schemas.microsoft.com/office/drawing/2014/main" id="{FDE0D307-2C8E-443F-92AC-9FB6B7A828F0}"/>
              </a:ext>
            </a:extLst>
          </p:cNvPr>
          <p:cNvSpPr>
            <a:spLocks noGrp="1"/>
          </p:cNvSpPr>
          <p:nvPr>
            <p:ph idx="1"/>
          </p:nvPr>
        </p:nvSpPr>
        <p:spPr>
          <a:xfrm>
            <a:off x="1398103" y="847207"/>
            <a:ext cx="6453810" cy="5883965"/>
          </a:xfrm>
        </p:spPr>
        <p:txBody>
          <a:bodyPr>
            <a:normAutofit/>
          </a:bodyPr>
          <a:lstStyle/>
          <a:p>
            <a:pPr>
              <a:buAutoNum type="arabicPeriod"/>
            </a:pPr>
            <a:r>
              <a:rPr lang="en-US" sz="1400" dirty="0">
                <a:solidFill>
                  <a:schemeClr val="tx1"/>
                </a:solidFill>
                <a:latin typeface="Arial" panose="020B0604020202020204" pitchFamily="34" charset="0"/>
                <a:cs typeface="Arial" panose="020B0604020202020204" pitchFamily="34" charset="0"/>
              </a:rPr>
              <a:t>Click on the “Insert” button in the top menu of this PowerPoint window.</a:t>
            </a:r>
          </a:p>
          <a:p>
            <a:pPr marL="0" indent="0">
              <a:buNone/>
            </a:pPr>
            <a:endParaRPr lang="en-US" sz="1400" dirty="0">
              <a:latin typeface="Arial" panose="020B0604020202020204" pitchFamily="34" charset="0"/>
              <a:cs typeface="Arial" panose="020B0604020202020204" pitchFamily="34" charset="0"/>
            </a:endParaRPr>
          </a:p>
          <a:p>
            <a:pPr marL="0" indent="0">
              <a:buNone/>
            </a:pP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r>
              <a:rPr lang="en-US" sz="1400" dirty="0">
                <a:solidFill>
                  <a:schemeClr val="tx1"/>
                </a:solidFill>
                <a:latin typeface="Arial" panose="020B0604020202020204" pitchFamily="34" charset="0"/>
                <a:cs typeface="Arial" panose="020B0604020202020204" pitchFamily="34" charset="0"/>
              </a:rPr>
              <a:t>2. Click on the dropdown arrow on the audio button and choose “Record Audio.”</a:t>
            </a: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marL="0" indent="0">
              <a:buNone/>
            </a:pPr>
            <a:r>
              <a:rPr lang="en-US" sz="1400" dirty="0">
                <a:solidFill>
                  <a:schemeClr val="tx1"/>
                </a:solidFill>
                <a:latin typeface="Arial" panose="020B0604020202020204" pitchFamily="34" charset="0"/>
                <a:cs typeface="Arial" panose="020B0604020202020204" pitchFamily="34" charset="0"/>
              </a:rPr>
              <a:t>3. Use the audio stop, play and record controls to record your announcement.</a:t>
            </a: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r>
              <a:rPr lang="en-US" sz="1400" dirty="0">
                <a:solidFill>
                  <a:schemeClr val="tx1"/>
                </a:solidFill>
                <a:latin typeface="Arial" panose="020B0604020202020204" pitchFamily="34" charset="0"/>
                <a:cs typeface="Arial" panose="020B0604020202020204" pitchFamily="34" charset="0"/>
              </a:rPr>
              <a:t>4. Your recorded announcement will be embedded on the slide.</a:t>
            </a:r>
          </a:p>
          <a:p>
            <a:pPr marL="0" indent="0">
              <a:buNone/>
            </a:pPr>
            <a:r>
              <a:rPr lang="en-US" sz="1400" dirty="0">
                <a:solidFill>
                  <a:schemeClr val="tx1"/>
                </a:solidFill>
                <a:latin typeface="Arial" panose="020B0604020202020204" pitchFamily="34" charset="0"/>
                <a:cs typeface="Arial" panose="020B0604020202020204" pitchFamily="34" charset="0"/>
              </a:rPr>
              <a:t>5. Save the file and upload to the Dropbox once all criteria are completed.</a:t>
            </a:r>
            <a:endParaRPr lang="en-US" sz="1400" dirty="0">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2BD5A8A-4731-46EA-856C-9E47F92E80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9367" y="1263821"/>
            <a:ext cx="3800475" cy="647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82F99FE-C709-4BF0-967A-C5878B6BCA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5856" y="2527645"/>
            <a:ext cx="2181225" cy="1400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C27C26EB-4D05-4AB5-9985-64208C6E5B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5856" y="4457698"/>
            <a:ext cx="2352675" cy="133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C07B5A5D-0009-45F3-93ED-FF48746E66FB}"/>
              </a:ext>
            </a:extLst>
          </p:cNvPr>
          <p:cNvSpPr txBox="1"/>
          <p:nvPr/>
        </p:nvSpPr>
        <p:spPr>
          <a:xfrm>
            <a:off x="106017" y="517177"/>
            <a:ext cx="8786191" cy="292388"/>
          </a:xfrm>
          <a:prstGeom prst="rect">
            <a:avLst/>
          </a:prstGeom>
          <a:noFill/>
        </p:spPr>
        <p:txBody>
          <a:bodyPr wrap="square" rtlCol="0">
            <a:spAutoFit/>
          </a:bodyPr>
          <a:lstStyle/>
          <a:p>
            <a:r>
              <a:rPr lang="en-US" sz="1300" dirty="0">
                <a:latin typeface="Arial" panose="020B0604020202020204" pitchFamily="34" charset="0"/>
                <a:cs typeface="Arial" panose="020B0604020202020204" pitchFamily="34" charset="0"/>
              </a:rPr>
              <a:t>After writing your Public Service Announcement, follow the steps below to record your Public Service Announcement.</a:t>
            </a:r>
          </a:p>
        </p:txBody>
      </p:sp>
    </p:spTree>
    <p:extLst>
      <p:ext uri="{BB962C8B-B14F-4D97-AF65-F5344CB8AC3E}">
        <p14:creationId xmlns:p14="http://schemas.microsoft.com/office/powerpoint/2010/main" val="5027331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179</TotalTime>
  <Words>173</Words>
  <Application>Microsoft Office PowerPoint</Application>
  <PresentationFormat>On-screen Show (4:3)</PresentationFormat>
  <Paragraphs>73</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Century Gothic</vt:lpstr>
      <vt:lpstr>Courier New</vt:lpstr>
      <vt:lpstr>Palatino Linotype</vt:lpstr>
      <vt:lpstr>Executive</vt:lpstr>
      <vt:lpstr>SS250  Unit 9 Assignment: Guidelines &amp; Directions</vt:lpstr>
      <vt:lpstr>Contents</vt:lpstr>
      <vt:lpstr>PowerPoint Presentation</vt:lpstr>
      <vt:lpstr>Interview Checklist &amp; Questions</vt:lpstr>
      <vt:lpstr>PowerPoint Presentation</vt:lpstr>
      <vt:lpstr>Recording Your Public Service Announcement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Tonya Scalise</dc:creator>
  <cp:lastModifiedBy>Tonya Scalise</cp:lastModifiedBy>
  <cp:revision>21</cp:revision>
  <dcterms:created xsi:type="dcterms:W3CDTF">2014-09-16T21:34:41Z</dcterms:created>
  <dcterms:modified xsi:type="dcterms:W3CDTF">2017-08-17T01:39:40Z</dcterms:modified>
</cp:coreProperties>
</file>